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56" r:id="rId2"/>
    <p:sldId id="262" r:id="rId3"/>
    <p:sldId id="258" r:id="rId4"/>
    <p:sldId id="259" r:id="rId5"/>
    <p:sldId id="260" r:id="rId6"/>
    <p:sldId id="266" r:id="rId7"/>
    <p:sldId id="261" r:id="rId8"/>
    <p:sldId id="263" r:id="rId9"/>
    <p:sldId id="264" r:id="rId10"/>
    <p:sldId id="267" r:id="rId11"/>
    <p:sldId id="268"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75" d="100"/>
          <a:sy n="75" d="100"/>
        </p:scale>
        <p:origin x="45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de-DE"/>
              <a:t>Titelmasterformat durch Klicken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D788C452-6725-40EB-8802-1280F1FF97EA}" type="datetimeFigureOut">
              <a:rPr lang="de-DE" smtClean="0"/>
              <a:t>09.05.2016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C162C33-77F1-4DCC-A03E-7213AAB1DAAE}" type="slidenum">
              <a:rPr lang="de-DE" smtClean="0"/>
              <a:t>‹Nr.›</a:t>
            </a:fld>
            <a:endParaRPr lang="de-DE"/>
          </a:p>
        </p:txBody>
      </p:sp>
    </p:spTree>
    <p:extLst>
      <p:ext uri="{BB962C8B-B14F-4D97-AF65-F5344CB8AC3E}">
        <p14:creationId xmlns:p14="http://schemas.microsoft.com/office/powerpoint/2010/main" val="3000376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D788C452-6725-40EB-8802-1280F1FF97EA}" type="datetimeFigureOut">
              <a:rPr lang="de-DE" smtClean="0"/>
              <a:t>09.05.2016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C162C33-77F1-4DCC-A03E-7213AAB1DAAE}" type="slidenum">
              <a:rPr lang="de-DE" smtClean="0"/>
              <a:t>‹Nr.›</a:t>
            </a:fld>
            <a:endParaRPr lang="de-DE"/>
          </a:p>
        </p:txBody>
      </p:sp>
    </p:spTree>
    <p:extLst>
      <p:ext uri="{BB962C8B-B14F-4D97-AF65-F5344CB8AC3E}">
        <p14:creationId xmlns:p14="http://schemas.microsoft.com/office/powerpoint/2010/main" val="3022585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Titelmasterformat durch Klicken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Textmasterformat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D788C452-6725-40EB-8802-1280F1FF97EA}" type="datetimeFigureOut">
              <a:rPr lang="de-DE" smtClean="0"/>
              <a:t>09.05.2016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C162C33-77F1-4DCC-A03E-7213AAB1DAAE}" type="slidenum">
              <a:rPr lang="de-DE" smtClean="0"/>
              <a:t>‹Nr.›</a:t>
            </a:fld>
            <a:endParaRPr lang="de-D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70747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D788C452-6725-40EB-8802-1280F1FF97EA}" type="datetimeFigureOut">
              <a:rPr lang="de-DE" smtClean="0"/>
              <a:t>09.05.2016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C162C33-77F1-4DCC-A03E-7213AAB1DAAE}" type="slidenum">
              <a:rPr lang="de-DE" smtClean="0"/>
              <a:t>‹Nr.›</a:t>
            </a:fld>
            <a:endParaRPr lang="de-DE"/>
          </a:p>
        </p:txBody>
      </p:sp>
    </p:spTree>
    <p:extLst>
      <p:ext uri="{BB962C8B-B14F-4D97-AF65-F5344CB8AC3E}">
        <p14:creationId xmlns:p14="http://schemas.microsoft.com/office/powerpoint/2010/main" val="3953093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Textmasterformat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D788C452-6725-40EB-8802-1280F1FF97EA}" type="datetimeFigureOut">
              <a:rPr lang="de-DE" smtClean="0"/>
              <a:t>09.05.2016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C162C33-77F1-4DCC-A03E-7213AAB1DAAE}" type="slidenum">
              <a:rPr lang="de-DE" smtClean="0"/>
              <a:t>‹Nr.›</a:t>
            </a:fld>
            <a:endParaRPr lang="de-D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45327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Textmasterformat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D788C452-6725-40EB-8802-1280F1FF97EA}" type="datetimeFigureOut">
              <a:rPr lang="de-DE" smtClean="0"/>
              <a:t>09.05.2016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C162C33-77F1-4DCC-A03E-7213AAB1DAAE}" type="slidenum">
              <a:rPr lang="de-DE" smtClean="0"/>
              <a:t>‹Nr.›</a:t>
            </a:fld>
            <a:endParaRPr lang="de-DE"/>
          </a:p>
        </p:txBody>
      </p:sp>
    </p:spTree>
    <p:extLst>
      <p:ext uri="{BB962C8B-B14F-4D97-AF65-F5344CB8AC3E}">
        <p14:creationId xmlns:p14="http://schemas.microsoft.com/office/powerpoint/2010/main" val="3723545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788C452-6725-40EB-8802-1280F1FF97EA}" type="datetimeFigureOut">
              <a:rPr lang="de-DE" smtClean="0"/>
              <a:t>09.05.2016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C162C33-77F1-4DCC-A03E-7213AAB1DAAE}" type="slidenum">
              <a:rPr lang="de-DE" smtClean="0"/>
              <a:t>‹Nr.›</a:t>
            </a:fld>
            <a:endParaRPr lang="de-DE"/>
          </a:p>
        </p:txBody>
      </p:sp>
    </p:spTree>
    <p:extLst>
      <p:ext uri="{BB962C8B-B14F-4D97-AF65-F5344CB8AC3E}">
        <p14:creationId xmlns:p14="http://schemas.microsoft.com/office/powerpoint/2010/main" val="193654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788C452-6725-40EB-8802-1280F1FF97EA}" type="datetimeFigureOut">
              <a:rPr lang="de-DE" smtClean="0"/>
              <a:t>09.05.2016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C162C33-77F1-4DCC-A03E-7213AAB1DAAE}" type="slidenum">
              <a:rPr lang="de-DE" smtClean="0"/>
              <a:t>‹Nr.›</a:t>
            </a:fld>
            <a:endParaRPr lang="de-DE"/>
          </a:p>
        </p:txBody>
      </p:sp>
    </p:spTree>
    <p:extLst>
      <p:ext uri="{BB962C8B-B14F-4D97-AF65-F5344CB8AC3E}">
        <p14:creationId xmlns:p14="http://schemas.microsoft.com/office/powerpoint/2010/main" val="201107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788C452-6725-40EB-8802-1280F1FF97EA}" type="datetimeFigureOut">
              <a:rPr lang="de-DE" smtClean="0"/>
              <a:t>09.05.2016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C162C33-77F1-4DCC-A03E-7213AAB1DAAE}" type="slidenum">
              <a:rPr lang="de-DE" smtClean="0"/>
              <a:t>‹Nr.›</a:t>
            </a:fld>
            <a:endParaRPr lang="de-DE"/>
          </a:p>
        </p:txBody>
      </p:sp>
    </p:spTree>
    <p:extLst>
      <p:ext uri="{BB962C8B-B14F-4D97-AF65-F5344CB8AC3E}">
        <p14:creationId xmlns:p14="http://schemas.microsoft.com/office/powerpoint/2010/main" val="637657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D788C452-6725-40EB-8802-1280F1FF97EA}" type="datetimeFigureOut">
              <a:rPr lang="de-DE" smtClean="0"/>
              <a:t>09.05.2016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C162C33-77F1-4DCC-A03E-7213AAB1DAAE}" type="slidenum">
              <a:rPr lang="de-DE" smtClean="0"/>
              <a:t>‹Nr.›</a:t>
            </a:fld>
            <a:endParaRPr lang="de-DE"/>
          </a:p>
        </p:txBody>
      </p:sp>
    </p:spTree>
    <p:extLst>
      <p:ext uri="{BB962C8B-B14F-4D97-AF65-F5344CB8AC3E}">
        <p14:creationId xmlns:p14="http://schemas.microsoft.com/office/powerpoint/2010/main" val="546442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D788C452-6725-40EB-8802-1280F1FF97EA}" type="datetimeFigureOut">
              <a:rPr lang="de-DE" smtClean="0"/>
              <a:t>09.05.2016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C162C33-77F1-4DCC-A03E-7213AAB1DAAE}" type="slidenum">
              <a:rPr lang="de-DE" smtClean="0"/>
              <a:t>‹Nr.›</a:t>
            </a:fld>
            <a:endParaRPr lang="de-DE"/>
          </a:p>
        </p:txBody>
      </p:sp>
    </p:spTree>
    <p:extLst>
      <p:ext uri="{BB962C8B-B14F-4D97-AF65-F5344CB8AC3E}">
        <p14:creationId xmlns:p14="http://schemas.microsoft.com/office/powerpoint/2010/main" val="550715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D788C452-6725-40EB-8802-1280F1FF97EA}" type="datetimeFigureOut">
              <a:rPr lang="de-DE" smtClean="0"/>
              <a:t>09.05.2016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5C162C33-77F1-4DCC-A03E-7213AAB1DAAE}" type="slidenum">
              <a:rPr lang="de-DE" smtClean="0"/>
              <a:t>‹Nr.›</a:t>
            </a:fld>
            <a:endParaRPr lang="de-DE"/>
          </a:p>
        </p:txBody>
      </p:sp>
    </p:spTree>
    <p:extLst>
      <p:ext uri="{BB962C8B-B14F-4D97-AF65-F5344CB8AC3E}">
        <p14:creationId xmlns:p14="http://schemas.microsoft.com/office/powerpoint/2010/main" val="1203746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D788C452-6725-40EB-8802-1280F1FF97EA}" type="datetimeFigureOut">
              <a:rPr lang="de-DE" smtClean="0"/>
              <a:t>09.05.2016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5C162C33-77F1-4DCC-A03E-7213AAB1DAAE}" type="slidenum">
              <a:rPr lang="de-DE" smtClean="0"/>
              <a:t>‹Nr.›</a:t>
            </a:fld>
            <a:endParaRPr lang="de-DE"/>
          </a:p>
        </p:txBody>
      </p:sp>
    </p:spTree>
    <p:extLst>
      <p:ext uri="{BB962C8B-B14F-4D97-AF65-F5344CB8AC3E}">
        <p14:creationId xmlns:p14="http://schemas.microsoft.com/office/powerpoint/2010/main" val="1915865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8C452-6725-40EB-8802-1280F1FF97EA}" type="datetimeFigureOut">
              <a:rPr lang="de-DE" smtClean="0"/>
              <a:t>09.05.2016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5C162C33-77F1-4DCC-A03E-7213AAB1DAAE}" type="slidenum">
              <a:rPr lang="de-DE" smtClean="0"/>
              <a:t>‹Nr.›</a:t>
            </a:fld>
            <a:endParaRPr lang="de-DE"/>
          </a:p>
        </p:txBody>
      </p:sp>
    </p:spTree>
    <p:extLst>
      <p:ext uri="{BB962C8B-B14F-4D97-AF65-F5344CB8AC3E}">
        <p14:creationId xmlns:p14="http://schemas.microsoft.com/office/powerpoint/2010/main" val="1334400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a:t>Titelmasterformat durch Klicken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D788C452-6725-40EB-8802-1280F1FF97EA}" type="datetimeFigureOut">
              <a:rPr lang="de-DE" smtClean="0"/>
              <a:t>09.05.2016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C162C33-77F1-4DCC-A03E-7213AAB1DAAE}" type="slidenum">
              <a:rPr lang="de-DE" smtClean="0"/>
              <a:t>‹Nr.›</a:t>
            </a:fld>
            <a:endParaRPr lang="de-DE"/>
          </a:p>
        </p:txBody>
      </p:sp>
    </p:spTree>
    <p:extLst>
      <p:ext uri="{BB962C8B-B14F-4D97-AF65-F5344CB8AC3E}">
        <p14:creationId xmlns:p14="http://schemas.microsoft.com/office/powerpoint/2010/main" val="3349135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D788C452-6725-40EB-8802-1280F1FF97EA}" type="datetimeFigureOut">
              <a:rPr lang="de-DE" smtClean="0"/>
              <a:t>09.05.2016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C162C33-77F1-4DCC-A03E-7213AAB1DAAE}" type="slidenum">
              <a:rPr lang="de-DE" smtClean="0"/>
              <a:t>‹Nr.›</a:t>
            </a:fld>
            <a:endParaRPr lang="de-DE"/>
          </a:p>
        </p:txBody>
      </p:sp>
    </p:spTree>
    <p:extLst>
      <p:ext uri="{BB962C8B-B14F-4D97-AF65-F5344CB8AC3E}">
        <p14:creationId xmlns:p14="http://schemas.microsoft.com/office/powerpoint/2010/main" val="3941552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88C452-6725-40EB-8802-1280F1FF97EA}" type="datetimeFigureOut">
              <a:rPr lang="de-DE" smtClean="0"/>
              <a:t>09.05.2016</a:t>
            </a:fld>
            <a:endParaRPr lang="de-D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5C162C33-77F1-4DCC-A03E-7213AAB1DAAE}" type="slidenum">
              <a:rPr lang="de-DE" smtClean="0"/>
              <a:t>‹Nr.›</a:t>
            </a:fld>
            <a:endParaRPr lang="de-DE"/>
          </a:p>
        </p:txBody>
      </p:sp>
    </p:spTree>
    <p:extLst>
      <p:ext uri="{BB962C8B-B14F-4D97-AF65-F5344CB8AC3E}">
        <p14:creationId xmlns:p14="http://schemas.microsoft.com/office/powerpoint/2010/main" val="148166402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0"/>
                <a:lumOff val="100000"/>
              </a:schemeClr>
            </a:gs>
            <a:gs pos="77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Titel 4"/>
          <p:cNvSpPr>
            <a:spLocks noGrp="1"/>
          </p:cNvSpPr>
          <p:nvPr>
            <p:ph type="ctrTitle"/>
          </p:nvPr>
        </p:nvSpPr>
        <p:spPr>
          <a:xfrm>
            <a:off x="2061332" y="965546"/>
            <a:ext cx="6940095" cy="1426773"/>
          </a:xfrm>
        </p:spPr>
        <p:txBody>
          <a:bodyPr/>
          <a:lstStyle/>
          <a:p>
            <a:pPr algn="ctr"/>
            <a:r>
              <a:rPr lang="de-DE" sz="6000" dirty="0">
                <a:solidFill>
                  <a:schemeClr val="tx1">
                    <a:lumMod val="95000"/>
                    <a:lumOff val="5000"/>
                  </a:schemeClr>
                </a:solidFill>
              </a:rPr>
              <a:t>Jeder Tag ein Muttertag</a:t>
            </a:r>
          </a:p>
        </p:txBody>
      </p:sp>
      <p:pic>
        <p:nvPicPr>
          <p:cNvPr id="12" name="Grafik 11"/>
          <p:cNvPicPr>
            <a:picLocks noChangeAspect="1"/>
          </p:cNvPicPr>
          <p:nvPr/>
        </p:nvPicPr>
        <p:blipFill>
          <a:blip r:embed="rId2"/>
          <a:stretch>
            <a:fillRect/>
          </a:stretch>
        </p:blipFill>
        <p:spPr>
          <a:xfrm>
            <a:off x="3611916" y="2803137"/>
            <a:ext cx="3524920" cy="36512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44176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u="sng" dirty="0">
                <a:solidFill>
                  <a:schemeClr val="tx1"/>
                </a:solidFill>
              </a:rPr>
              <a:t>Jeder Tag – ein Muttertag</a:t>
            </a:r>
          </a:p>
        </p:txBody>
      </p:sp>
      <p:sp>
        <p:nvSpPr>
          <p:cNvPr id="3" name="Inhaltsplatzhalter 2"/>
          <p:cNvSpPr>
            <a:spLocks noGrp="1"/>
          </p:cNvSpPr>
          <p:nvPr>
            <p:ph idx="1"/>
          </p:nvPr>
        </p:nvSpPr>
        <p:spPr>
          <a:xfrm>
            <a:off x="677334" y="1531677"/>
            <a:ext cx="8596668" cy="975803"/>
          </a:xfrm>
        </p:spPr>
        <p:txBody>
          <a:bodyPr/>
          <a:lstStyle/>
          <a:p>
            <a:pPr marL="0" indent="0">
              <a:buNone/>
            </a:pPr>
            <a:r>
              <a:rPr lang="de-DE" dirty="0"/>
              <a:t>Nicht nur einmal im Jahr sollten wir unserer Mutter zeigen, dass sie zu den wichtigsten Menschen in unserem Leben gehört, sondern sollten ihr dies jeden Tag vermitteln. In dem wir folgende Dinge beachten:</a:t>
            </a:r>
          </a:p>
        </p:txBody>
      </p:sp>
      <p:sp>
        <p:nvSpPr>
          <p:cNvPr id="5" name="Textfeld 4"/>
          <p:cNvSpPr txBox="1"/>
          <p:nvPr/>
        </p:nvSpPr>
        <p:spPr>
          <a:xfrm>
            <a:off x="677334" y="2849817"/>
            <a:ext cx="4197096" cy="4524315"/>
          </a:xfrm>
          <a:prstGeom prst="rect">
            <a:avLst/>
          </a:prstGeom>
          <a:noFill/>
        </p:spPr>
        <p:txBody>
          <a:bodyPr wrap="square" rtlCol="0">
            <a:spAutoFit/>
          </a:bodyPr>
          <a:lstStyle/>
          <a:p>
            <a:pPr marL="285750" indent="-285750">
              <a:buFont typeface="Symbol" panose="05050102010706020507" pitchFamily="18" charset="2"/>
              <a:buChar char="-"/>
            </a:pPr>
            <a:r>
              <a:rPr lang="de-DE" dirty="0"/>
              <a:t>unserer Mutter immer wieder sagen, dass wir sie lieben</a:t>
            </a:r>
          </a:p>
          <a:p>
            <a:pPr marL="285750" indent="-285750">
              <a:buFont typeface="Symbol" panose="05050102010706020507" pitchFamily="18" charset="2"/>
              <a:buChar char="-"/>
            </a:pPr>
            <a:r>
              <a:rPr lang="de-DE" dirty="0"/>
              <a:t>uns für die alltäglichen Dinge, die sie für uns macht bedanken</a:t>
            </a:r>
          </a:p>
          <a:p>
            <a:pPr marL="285750" indent="-285750">
              <a:buFont typeface="Symbol" panose="05050102010706020507" pitchFamily="18" charset="2"/>
              <a:buChar char="-"/>
            </a:pPr>
            <a:r>
              <a:rPr lang="de-DE" dirty="0"/>
              <a:t>respektvollen Umgang mit ihr pflegen </a:t>
            </a:r>
          </a:p>
          <a:p>
            <a:pPr marL="285750" indent="-285750">
              <a:buFont typeface="Symbol" panose="05050102010706020507" pitchFamily="18" charset="2"/>
              <a:buChar char="-"/>
            </a:pPr>
            <a:r>
              <a:rPr lang="de-DE" dirty="0"/>
              <a:t>immer auf sie hören</a:t>
            </a:r>
          </a:p>
          <a:p>
            <a:pPr marL="285750" indent="-285750">
              <a:buFont typeface="Symbol" panose="05050102010706020507" pitchFamily="18" charset="2"/>
              <a:buChar char="-"/>
            </a:pPr>
            <a:r>
              <a:rPr lang="de-DE" dirty="0"/>
              <a:t> freundschaftliche Beziehung zu ihr aufbauen</a:t>
            </a:r>
          </a:p>
          <a:p>
            <a:pPr marL="285750" indent="-285750">
              <a:buFont typeface="Symbol" panose="05050102010706020507" pitchFamily="18" charset="2"/>
              <a:buChar char="-"/>
            </a:pPr>
            <a:r>
              <a:rPr lang="de-DE" b="1" dirty="0">
                <a:solidFill>
                  <a:schemeClr val="accent1">
                    <a:lumMod val="50000"/>
                  </a:schemeClr>
                </a:solidFill>
              </a:rPr>
              <a:t>für sie täglich beten</a:t>
            </a:r>
          </a:p>
          <a:p>
            <a:pPr marL="285750" indent="-285750">
              <a:buFont typeface="Symbol" panose="05050102010706020507" pitchFamily="18" charset="2"/>
              <a:buChar char="-"/>
            </a:pPr>
            <a:r>
              <a:rPr lang="de-DE" dirty="0"/>
              <a:t>Allah dankbar sein dass er uns eine Mutter geschenkt hat</a:t>
            </a:r>
          </a:p>
          <a:p>
            <a:pPr marL="285750" indent="-285750">
              <a:buFont typeface="Symbol" panose="05050102010706020507" pitchFamily="18" charset="2"/>
              <a:buChar char="-"/>
            </a:pPr>
            <a:endParaRPr lang="de-DE" dirty="0"/>
          </a:p>
          <a:p>
            <a:pPr marL="285750" indent="-285750">
              <a:buFont typeface="Symbol" panose="05050102010706020507" pitchFamily="18" charset="2"/>
              <a:buChar char="-"/>
            </a:pPr>
            <a:endParaRPr lang="de-DE" dirty="0"/>
          </a:p>
          <a:p>
            <a:pPr marL="285750" indent="-285750">
              <a:buFont typeface="Symbol" panose="05050102010706020507" pitchFamily="18" charset="2"/>
              <a:buChar char="-"/>
            </a:pPr>
            <a:endParaRPr lang="de-DE" dirty="0"/>
          </a:p>
          <a:p>
            <a:pPr marL="285750" indent="-285750">
              <a:buFont typeface="Symbol" panose="05050102010706020507" pitchFamily="18" charset="2"/>
              <a:buChar char="-"/>
            </a:pPr>
            <a:endParaRPr lang="de-DE" dirty="0"/>
          </a:p>
        </p:txBody>
      </p:sp>
      <p:sp>
        <p:nvSpPr>
          <p:cNvPr id="6" name="Textfeld 5"/>
          <p:cNvSpPr txBox="1"/>
          <p:nvPr/>
        </p:nvSpPr>
        <p:spPr>
          <a:xfrm>
            <a:off x="5646788" y="2849817"/>
            <a:ext cx="3831336" cy="3139321"/>
          </a:xfrm>
          <a:prstGeom prst="rect">
            <a:avLst/>
          </a:prstGeom>
          <a:noFill/>
        </p:spPr>
        <p:txBody>
          <a:bodyPr wrap="square" rtlCol="0">
            <a:spAutoFit/>
          </a:bodyPr>
          <a:lstStyle/>
          <a:p>
            <a:pPr marL="285750" indent="-285750">
              <a:buFont typeface="Symbol" panose="05050102010706020507" pitchFamily="18" charset="2"/>
              <a:buChar char="-"/>
            </a:pPr>
            <a:r>
              <a:rPr lang="de-DE" dirty="0"/>
              <a:t>frech sein</a:t>
            </a:r>
          </a:p>
          <a:p>
            <a:pPr marL="285750" indent="-285750">
              <a:buFont typeface="Symbol" panose="05050102010706020507" pitchFamily="18" charset="2"/>
              <a:buChar char="-"/>
            </a:pPr>
            <a:r>
              <a:rPr lang="de-DE" dirty="0"/>
              <a:t>sie nicht beachten</a:t>
            </a:r>
          </a:p>
          <a:p>
            <a:pPr marL="285750" indent="-285750">
              <a:buFont typeface="Symbol" panose="05050102010706020507" pitchFamily="18" charset="2"/>
              <a:buChar char="-"/>
            </a:pPr>
            <a:r>
              <a:rPr lang="de-DE" dirty="0"/>
              <a:t>ungehorsam sein</a:t>
            </a:r>
          </a:p>
          <a:p>
            <a:pPr marL="285750" indent="-285750">
              <a:buFont typeface="Symbol" panose="05050102010706020507" pitchFamily="18" charset="2"/>
              <a:buChar char="-"/>
            </a:pPr>
            <a:r>
              <a:rPr lang="de-DE" dirty="0"/>
              <a:t>alles als selbstverständlich ansehen</a:t>
            </a:r>
          </a:p>
          <a:p>
            <a:pPr marL="285750" indent="-285750">
              <a:buFont typeface="Symbol" panose="05050102010706020507" pitchFamily="18" charset="2"/>
              <a:buChar char="-"/>
            </a:pPr>
            <a:r>
              <a:rPr lang="de-DE" dirty="0"/>
              <a:t>lügen</a:t>
            </a:r>
          </a:p>
          <a:p>
            <a:pPr marL="285750" indent="-285750">
              <a:buFont typeface="Symbol" panose="05050102010706020507" pitchFamily="18" charset="2"/>
              <a:buChar char="-"/>
            </a:pPr>
            <a:r>
              <a:rPr lang="de-DE" dirty="0"/>
              <a:t>…</a:t>
            </a:r>
          </a:p>
          <a:p>
            <a:pPr marL="285750" indent="-285750">
              <a:buFont typeface="Symbol" panose="05050102010706020507" pitchFamily="18" charset="2"/>
              <a:buChar char="-"/>
            </a:pPr>
            <a:endParaRPr lang="de-DE" dirty="0"/>
          </a:p>
          <a:p>
            <a:pPr marL="285750" indent="-285750">
              <a:buFont typeface="Symbol" panose="05050102010706020507" pitchFamily="18" charset="2"/>
              <a:buChar char="-"/>
            </a:pPr>
            <a:endParaRPr lang="de-DE" dirty="0"/>
          </a:p>
          <a:p>
            <a:pPr marL="285750" indent="-285750">
              <a:buFont typeface="Symbol" panose="05050102010706020507" pitchFamily="18" charset="2"/>
              <a:buChar char="-"/>
            </a:pPr>
            <a:endParaRPr lang="de-DE" dirty="0"/>
          </a:p>
          <a:p>
            <a:pPr marL="285750" indent="-285750">
              <a:buFont typeface="Symbol" panose="05050102010706020507" pitchFamily="18" charset="2"/>
              <a:buChar char="-"/>
            </a:pPr>
            <a:endParaRPr lang="de-DE" dirty="0"/>
          </a:p>
        </p:txBody>
      </p:sp>
      <p:cxnSp>
        <p:nvCxnSpPr>
          <p:cNvPr id="8" name="Gerader Verbinder 7"/>
          <p:cNvCxnSpPr/>
          <p:nvPr/>
        </p:nvCxnSpPr>
        <p:spPr>
          <a:xfrm flipV="1">
            <a:off x="5886452" y="2833376"/>
            <a:ext cx="3639600" cy="2001600"/>
          </a:xfrm>
          <a:prstGeom prst="line">
            <a:avLst/>
          </a:prstGeom>
          <a:ln>
            <a:solidFill>
              <a:schemeClr val="accent1">
                <a:lumMod val="75000"/>
              </a:schemeClr>
            </a:solidFill>
          </a:ln>
        </p:spPr>
        <p:style>
          <a:lnRef idx="3">
            <a:schemeClr val="dk1"/>
          </a:lnRef>
          <a:fillRef idx="0">
            <a:schemeClr val="dk1"/>
          </a:fillRef>
          <a:effectRef idx="2">
            <a:schemeClr val="dk1"/>
          </a:effectRef>
          <a:fontRef idx="minor">
            <a:schemeClr val="tx1"/>
          </a:fontRef>
        </p:style>
      </p:cxnSp>
      <p:pic>
        <p:nvPicPr>
          <p:cNvPr id="9" name="Grafik 8"/>
          <p:cNvPicPr>
            <a:picLocks noChangeAspect="1"/>
          </p:cNvPicPr>
          <p:nvPr/>
        </p:nvPicPr>
        <p:blipFill>
          <a:blip r:embed="rId2"/>
          <a:stretch>
            <a:fillRect/>
          </a:stretch>
        </p:blipFill>
        <p:spPr>
          <a:xfrm>
            <a:off x="5742642" y="2835315"/>
            <a:ext cx="3639627" cy="1999661"/>
          </a:xfrm>
          <a:prstGeom prst="rect">
            <a:avLst/>
          </a:prstGeom>
        </p:spPr>
      </p:pic>
      <p:pic>
        <p:nvPicPr>
          <p:cNvPr id="12" name="Grafik 11"/>
          <p:cNvPicPr>
            <a:picLocks noChangeAspect="1"/>
          </p:cNvPicPr>
          <p:nvPr/>
        </p:nvPicPr>
        <p:blipFill>
          <a:blip r:embed="rId3"/>
          <a:stretch>
            <a:fillRect/>
          </a:stretch>
        </p:blipFill>
        <p:spPr>
          <a:xfrm>
            <a:off x="4970284" y="4666932"/>
            <a:ext cx="2578686" cy="2153203"/>
          </a:xfrm>
          <a:prstGeom prst="rect">
            <a:avLst/>
          </a:prstGeom>
        </p:spPr>
      </p:pic>
    </p:spTree>
    <p:extLst>
      <p:ext uri="{BB962C8B-B14F-4D97-AF65-F5344CB8AC3E}">
        <p14:creationId xmlns:p14="http://schemas.microsoft.com/office/powerpoint/2010/main" val="3928682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u="sng" dirty="0">
                <a:solidFill>
                  <a:schemeClr val="tx1"/>
                </a:solidFill>
              </a:rPr>
              <a:t>Lied für die Mutter</a:t>
            </a:r>
          </a:p>
        </p:txBody>
      </p:sp>
      <p:sp>
        <p:nvSpPr>
          <p:cNvPr id="3" name="Inhaltsplatzhalter 2"/>
          <p:cNvSpPr>
            <a:spLocks noGrp="1"/>
          </p:cNvSpPr>
          <p:nvPr>
            <p:ph idx="1"/>
          </p:nvPr>
        </p:nvSpPr>
        <p:spPr>
          <a:xfrm>
            <a:off x="896790" y="2160589"/>
            <a:ext cx="3583770" cy="3880773"/>
          </a:xfrm>
        </p:spPr>
        <p:txBody>
          <a:bodyPr>
            <a:normAutofit/>
          </a:bodyPr>
          <a:lstStyle/>
          <a:p>
            <a:pPr marL="0" indent="0">
              <a:spcBef>
                <a:spcPts val="0"/>
              </a:spcBef>
              <a:buNone/>
            </a:pPr>
            <a:r>
              <a:rPr lang="de-DE" dirty="0"/>
              <a:t>Liebe Mutter,</a:t>
            </a:r>
          </a:p>
          <a:p>
            <a:pPr marL="0" indent="0">
              <a:spcBef>
                <a:spcPts val="0"/>
              </a:spcBef>
              <a:buNone/>
            </a:pPr>
            <a:r>
              <a:rPr lang="de-DE" dirty="0"/>
              <a:t>Als ich klein war, </a:t>
            </a:r>
          </a:p>
          <a:p>
            <a:pPr marL="0" indent="0">
              <a:spcBef>
                <a:spcPts val="0"/>
              </a:spcBef>
              <a:buNone/>
            </a:pPr>
            <a:r>
              <a:rPr lang="de-DE" dirty="0"/>
              <a:t>Hast du mir ein Lied gesungen,</a:t>
            </a:r>
          </a:p>
          <a:p>
            <a:pPr marL="0" indent="0">
              <a:spcBef>
                <a:spcPts val="0"/>
              </a:spcBef>
              <a:buNone/>
            </a:pPr>
            <a:r>
              <a:rPr lang="de-DE" dirty="0" err="1"/>
              <a:t>Daß</a:t>
            </a:r>
            <a:r>
              <a:rPr lang="de-DE" dirty="0"/>
              <a:t> wenn ich alt bin,</a:t>
            </a:r>
          </a:p>
          <a:p>
            <a:pPr marL="0" indent="0">
              <a:spcBef>
                <a:spcPts val="0"/>
              </a:spcBef>
              <a:buNone/>
            </a:pPr>
            <a:r>
              <a:rPr lang="de-DE" dirty="0"/>
              <a:t>Ich einst sagen kann,</a:t>
            </a:r>
          </a:p>
          <a:p>
            <a:pPr marL="0" indent="0">
              <a:spcBef>
                <a:spcPts val="0"/>
              </a:spcBef>
              <a:buNone/>
            </a:pPr>
            <a:r>
              <a:rPr lang="de-DE" dirty="0"/>
              <a:t>Danke, Gott, es war gelungen,</a:t>
            </a:r>
          </a:p>
          <a:p>
            <a:pPr marL="0" indent="0">
              <a:spcBef>
                <a:spcPts val="0"/>
              </a:spcBef>
              <a:buNone/>
            </a:pPr>
            <a:endParaRPr lang="de-DE" dirty="0"/>
          </a:p>
          <a:p>
            <a:pPr marL="0" indent="0">
              <a:spcBef>
                <a:spcPts val="0"/>
              </a:spcBef>
              <a:buNone/>
            </a:pPr>
            <a:r>
              <a:rPr lang="de-DE" dirty="0"/>
              <a:t>Liebe Mutter,</a:t>
            </a:r>
          </a:p>
          <a:p>
            <a:pPr marL="0" indent="0">
              <a:spcBef>
                <a:spcPts val="0"/>
              </a:spcBef>
              <a:buNone/>
            </a:pPr>
            <a:r>
              <a:rPr lang="de-DE" dirty="0"/>
              <a:t>Möge Gott, der Herr,</a:t>
            </a:r>
          </a:p>
          <a:p>
            <a:pPr marL="0" indent="0">
              <a:spcBef>
                <a:spcPts val="0"/>
              </a:spcBef>
              <a:buNone/>
            </a:pPr>
            <a:r>
              <a:rPr lang="de-DE" dirty="0"/>
              <a:t>Deine Herzgebete erhören,</a:t>
            </a:r>
          </a:p>
          <a:p>
            <a:pPr marL="0" indent="0">
              <a:spcBef>
                <a:spcPts val="0"/>
              </a:spcBef>
              <a:buNone/>
            </a:pPr>
            <a:r>
              <a:rPr lang="de-DE" dirty="0"/>
              <a:t>Liebe Mutter,</a:t>
            </a:r>
          </a:p>
          <a:p>
            <a:pPr marL="0" indent="0">
              <a:spcBef>
                <a:spcPts val="0"/>
              </a:spcBef>
              <a:buNone/>
            </a:pPr>
            <a:r>
              <a:rPr lang="de-DE" dirty="0" err="1"/>
              <a:t>Daß</a:t>
            </a:r>
            <a:r>
              <a:rPr lang="de-DE" dirty="0"/>
              <a:t> zu jeder Zeit,</a:t>
            </a:r>
          </a:p>
          <a:p>
            <a:pPr marL="0" indent="0">
              <a:spcBef>
                <a:spcPts val="0"/>
              </a:spcBef>
              <a:buNone/>
            </a:pPr>
            <a:r>
              <a:rPr lang="de-DE" dirty="0"/>
              <a:t>Wir dem Übeltun abschwören</a:t>
            </a:r>
          </a:p>
        </p:txBody>
      </p:sp>
      <p:sp>
        <p:nvSpPr>
          <p:cNvPr id="4" name="Textfeld 3"/>
          <p:cNvSpPr txBox="1"/>
          <p:nvPr/>
        </p:nvSpPr>
        <p:spPr>
          <a:xfrm>
            <a:off x="5303520" y="2160589"/>
            <a:ext cx="3721608" cy="4247317"/>
          </a:xfrm>
          <a:prstGeom prst="rect">
            <a:avLst/>
          </a:prstGeom>
          <a:noFill/>
        </p:spPr>
        <p:txBody>
          <a:bodyPr wrap="square" rtlCol="0">
            <a:spAutoFit/>
          </a:bodyPr>
          <a:lstStyle/>
          <a:p>
            <a:r>
              <a:rPr lang="de-DE" dirty="0"/>
              <a:t>Liebe Mutter,</a:t>
            </a:r>
          </a:p>
          <a:p>
            <a:r>
              <a:rPr lang="de-DE" dirty="0"/>
              <a:t>Möge Gott, der Herr,</a:t>
            </a:r>
          </a:p>
          <a:p>
            <a:r>
              <a:rPr lang="de-DE" dirty="0"/>
              <a:t>In das Paradies dich führen,</a:t>
            </a:r>
          </a:p>
          <a:p>
            <a:r>
              <a:rPr lang="de-DE" dirty="0"/>
              <a:t>Liebe Mutter,</a:t>
            </a:r>
          </a:p>
          <a:p>
            <a:r>
              <a:rPr lang="de-DE" dirty="0"/>
              <a:t>So wie du uns einst</a:t>
            </a:r>
          </a:p>
          <a:p>
            <a:r>
              <a:rPr lang="de-DE" dirty="0"/>
              <a:t>Öffnetest der Güte Türen,</a:t>
            </a:r>
          </a:p>
          <a:p>
            <a:endParaRPr lang="de-DE" dirty="0"/>
          </a:p>
          <a:p>
            <a:r>
              <a:rPr lang="de-DE" dirty="0"/>
              <a:t>Liebe Mutter,</a:t>
            </a:r>
          </a:p>
          <a:p>
            <a:r>
              <a:rPr lang="de-DE" dirty="0"/>
              <a:t>Möge Gott, der Herr,</a:t>
            </a:r>
          </a:p>
          <a:p>
            <a:r>
              <a:rPr lang="de-DE" dirty="0"/>
              <a:t>Unsere Sünden uns vergeben,</a:t>
            </a:r>
          </a:p>
          <a:p>
            <a:r>
              <a:rPr lang="de-DE" dirty="0"/>
              <a:t>Liebe Mutter,</a:t>
            </a:r>
          </a:p>
          <a:p>
            <a:r>
              <a:rPr lang="de-DE" dirty="0" err="1"/>
              <a:t>Laß</a:t>
            </a:r>
            <a:r>
              <a:rPr lang="de-DE" dirty="0"/>
              <a:t> mich lieben dich,</a:t>
            </a:r>
          </a:p>
          <a:p>
            <a:r>
              <a:rPr lang="de-DE" dirty="0"/>
              <a:t>Denn du hast so viel gegeben</a:t>
            </a:r>
          </a:p>
          <a:p>
            <a:endParaRPr lang="de-DE" dirty="0"/>
          </a:p>
          <a:p>
            <a:r>
              <a:rPr lang="de-DE" dirty="0"/>
              <a:t>Von </a:t>
            </a:r>
            <a:r>
              <a:rPr lang="de-DE" dirty="0" err="1"/>
              <a:t>Hadayatullah</a:t>
            </a:r>
            <a:r>
              <a:rPr lang="de-DE" dirty="0"/>
              <a:t> Hübsch</a:t>
            </a:r>
          </a:p>
        </p:txBody>
      </p:sp>
    </p:spTree>
    <p:extLst>
      <p:ext uri="{BB962C8B-B14F-4D97-AF65-F5344CB8AC3E}">
        <p14:creationId xmlns:p14="http://schemas.microsoft.com/office/powerpoint/2010/main" val="1780462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3063240" y="2487168"/>
            <a:ext cx="4169664" cy="203911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2400" dirty="0">
                <a:ln w="0"/>
                <a:solidFill>
                  <a:schemeClr val="tx1"/>
                </a:solidFill>
                <a:effectLst>
                  <a:outerShdw blurRad="38100" dist="19050" dir="2700000" algn="tl" rotWithShape="0">
                    <a:schemeClr val="dk1">
                      <a:alpha val="40000"/>
                    </a:schemeClr>
                  </a:outerShdw>
                </a:effectLst>
              </a:rPr>
              <a:t>Was heißt „Mutter sein“ eigentlich?</a:t>
            </a:r>
          </a:p>
        </p:txBody>
      </p:sp>
      <p:sp>
        <p:nvSpPr>
          <p:cNvPr id="7" name="Rechteck 6"/>
          <p:cNvSpPr/>
          <p:nvPr/>
        </p:nvSpPr>
        <p:spPr>
          <a:xfrm>
            <a:off x="878502" y="829225"/>
            <a:ext cx="1490472" cy="81381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dirty="0">
                <a:ln w="0"/>
                <a:solidFill>
                  <a:schemeClr val="tx1"/>
                </a:solidFill>
                <a:effectLst>
                  <a:outerShdw blurRad="38100" dist="19050" dir="2700000" algn="tl" rotWithShape="0">
                    <a:schemeClr val="dk1">
                      <a:alpha val="40000"/>
                    </a:schemeClr>
                  </a:outerShdw>
                </a:effectLst>
              </a:rPr>
              <a:t>Erziehung der Kinder</a:t>
            </a:r>
          </a:p>
        </p:txBody>
      </p:sp>
      <p:sp>
        <p:nvSpPr>
          <p:cNvPr id="10" name="Rechteck 9"/>
          <p:cNvSpPr/>
          <p:nvPr/>
        </p:nvSpPr>
        <p:spPr>
          <a:xfrm>
            <a:off x="243333" y="3419856"/>
            <a:ext cx="1882986" cy="85953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dirty="0">
                <a:ln w="0"/>
                <a:solidFill>
                  <a:schemeClr val="tx1"/>
                </a:solidFill>
                <a:effectLst>
                  <a:outerShdw blurRad="38100" dist="19050" dir="2700000" algn="tl" rotWithShape="0">
                    <a:schemeClr val="dk1">
                      <a:alpha val="40000"/>
                    </a:schemeClr>
                  </a:outerShdw>
                </a:effectLst>
              </a:rPr>
              <a:t>bedingungslose Liebe zu ihren Kindern</a:t>
            </a:r>
          </a:p>
        </p:txBody>
      </p:sp>
      <p:sp>
        <p:nvSpPr>
          <p:cNvPr id="11" name="Rechteck 10"/>
          <p:cNvSpPr/>
          <p:nvPr/>
        </p:nvSpPr>
        <p:spPr>
          <a:xfrm>
            <a:off x="4115138" y="380546"/>
            <a:ext cx="2075349" cy="89961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dirty="0">
                <a:ln w="0"/>
                <a:solidFill>
                  <a:schemeClr val="tx1"/>
                </a:solidFill>
                <a:effectLst>
                  <a:outerShdw blurRad="38100" dist="19050" dir="2700000" algn="tl" rotWithShape="0">
                    <a:schemeClr val="dk1">
                      <a:alpha val="40000"/>
                    </a:schemeClr>
                  </a:outerShdw>
                </a:effectLst>
              </a:rPr>
              <a:t>freundschaftliche Beziehung zu den Kindern</a:t>
            </a:r>
          </a:p>
        </p:txBody>
      </p:sp>
      <p:sp>
        <p:nvSpPr>
          <p:cNvPr id="12" name="Rechteck 11"/>
          <p:cNvSpPr/>
          <p:nvPr/>
        </p:nvSpPr>
        <p:spPr>
          <a:xfrm>
            <a:off x="7507224" y="850253"/>
            <a:ext cx="1645920" cy="76668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dirty="0">
                <a:ln w="0"/>
                <a:solidFill>
                  <a:schemeClr val="tx1"/>
                </a:solidFill>
                <a:effectLst>
                  <a:outerShdw blurRad="38100" dist="19050" dir="2700000" algn="tl" rotWithShape="0">
                    <a:schemeClr val="dk1">
                      <a:alpha val="40000"/>
                    </a:schemeClr>
                  </a:outerShdw>
                </a:effectLst>
              </a:rPr>
              <a:t>schlaflose Nächte </a:t>
            </a:r>
          </a:p>
        </p:txBody>
      </p:sp>
      <p:sp>
        <p:nvSpPr>
          <p:cNvPr id="13" name="Rechteck 12"/>
          <p:cNvSpPr/>
          <p:nvPr/>
        </p:nvSpPr>
        <p:spPr>
          <a:xfrm>
            <a:off x="878502" y="5354152"/>
            <a:ext cx="1737360" cy="9326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dirty="0">
                <a:ln w="0"/>
                <a:solidFill>
                  <a:schemeClr val="tx1"/>
                </a:solidFill>
                <a:effectLst>
                  <a:outerShdw blurRad="38100" dist="19050" dir="2700000" algn="tl" rotWithShape="0">
                    <a:schemeClr val="dk1">
                      <a:alpha val="40000"/>
                    </a:schemeClr>
                  </a:outerShdw>
                </a:effectLst>
              </a:rPr>
              <a:t>Verantwortung</a:t>
            </a:r>
          </a:p>
        </p:txBody>
      </p:sp>
      <p:sp>
        <p:nvSpPr>
          <p:cNvPr id="14" name="Rechteck 13"/>
          <p:cNvSpPr/>
          <p:nvPr/>
        </p:nvSpPr>
        <p:spPr>
          <a:xfrm>
            <a:off x="8169825" y="3291840"/>
            <a:ext cx="1463040" cy="7589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dirty="0">
                <a:ln w="0"/>
                <a:solidFill>
                  <a:schemeClr val="tx1"/>
                </a:solidFill>
                <a:effectLst>
                  <a:outerShdw blurRad="38100" dist="19050" dir="2700000" algn="tl" rotWithShape="0">
                    <a:schemeClr val="dk1">
                      <a:alpha val="40000"/>
                    </a:schemeClr>
                  </a:outerShdw>
                </a:effectLst>
              </a:rPr>
              <a:t>Vorbild</a:t>
            </a:r>
          </a:p>
        </p:txBody>
      </p:sp>
      <p:sp>
        <p:nvSpPr>
          <p:cNvPr id="15" name="Rechteck 14"/>
          <p:cNvSpPr/>
          <p:nvPr/>
        </p:nvSpPr>
        <p:spPr>
          <a:xfrm>
            <a:off x="4115139" y="5799047"/>
            <a:ext cx="1810512" cy="71955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dirty="0">
                <a:ln w="0"/>
                <a:solidFill>
                  <a:schemeClr val="tx1"/>
                </a:solidFill>
                <a:effectLst>
                  <a:outerShdw blurRad="38100" dist="19050" dir="2700000" algn="tl" rotWithShape="0">
                    <a:schemeClr val="dk1">
                      <a:alpha val="40000"/>
                    </a:schemeClr>
                  </a:outerShdw>
                </a:effectLst>
              </a:rPr>
              <a:t>Haushalt</a:t>
            </a:r>
          </a:p>
        </p:txBody>
      </p:sp>
      <p:sp>
        <p:nvSpPr>
          <p:cNvPr id="16" name="Rechteck 15"/>
          <p:cNvSpPr/>
          <p:nvPr/>
        </p:nvSpPr>
        <p:spPr>
          <a:xfrm>
            <a:off x="7424928" y="5230990"/>
            <a:ext cx="1677585" cy="7040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dirty="0">
                <a:ln w="0"/>
                <a:solidFill>
                  <a:schemeClr val="tx1"/>
                </a:solidFill>
                <a:effectLst>
                  <a:outerShdw blurRad="38100" dist="19050" dir="2700000" algn="tl" rotWithShape="0">
                    <a:schemeClr val="dk1">
                      <a:alpha val="40000"/>
                    </a:schemeClr>
                  </a:outerShdw>
                </a:effectLst>
              </a:rPr>
              <a:t>große Opfer</a:t>
            </a:r>
          </a:p>
        </p:txBody>
      </p:sp>
      <p:cxnSp>
        <p:nvCxnSpPr>
          <p:cNvPr id="18" name="Gerader Verbinder 17"/>
          <p:cNvCxnSpPr>
            <a:stCxn id="11" idx="2"/>
            <a:endCxn id="4" idx="0"/>
          </p:cNvCxnSpPr>
          <p:nvPr/>
        </p:nvCxnSpPr>
        <p:spPr>
          <a:xfrm flipH="1">
            <a:off x="5148072" y="1280159"/>
            <a:ext cx="4741" cy="120700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1" name="Gerader Verbinder 20"/>
          <p:cNvCxnSpPr>
            <a:endCxn id="4" idx="1"/>
          </p:cNvCxnSpPr>
          <p:nvPr/>
        </p:nvCxnSpPr>
        <p:spPr>
          <a:xfrm>
            <a:off x="2368974" y="1643041"/>
            <a:ext cx="1304899" cy="1142748"/>
          </a:xfrm>
          <a:prstGeom prst="line">
            <a:avLst/>
          </a:prstGeom>
        </p:spPr>
        <p:style>
          <a:lnRef idx="1">
            <a:schemeClr val="dk1"/>
          </a:lnRef>
          <a:fillRef idx="0">
            <a:schemeClr val="dk1"/>
          </a:fillRef>
          <a:effectRef idx="0">
            <a:schemeClr val="dk1"/>
          </a:effectRef>
          <a:fontRef idx="minor">
            <a:schemeClr val="tx1"/>
          </a:fontRef>
        </p:style>
      </p:cxnSp>
      <p:cxnSp>
        <p:nvCxnSpPr>
          <p:cNvPr id="23" name="Gerader Verbinder 22"/>
          <p:cNvCxnSpPr>
            <a:stCxn id="10" idx="3"/>
          </p:cNvCxnSpPr>
          <p:nvPr/>
        </p:nvCxnSpPr>
        <p:spPr>
          <a:xfrm flipV="1">
            <a:off x="2126319" y="3822700"/>
            <a:ext cx="1035981" cy="26924"/>
          </a:xfrm>
          <a:prstGeom prst="line">
            <a:avLst/>
          </a:prstGeom>
        </p:spPr>
        <p:style>
          <a:lnRef idx="1">
            <a:schemeClr val="dk1"/>
          </a:lnRef>
          <a:fillRef idx="0">
            <a:schemeClr val="dk1"/>
          </a:fillRef>
          <a:effectRef idx="0">
            <a:schemeClr val="dk1"/>
          </a:effectRef>
          <a:fontRef idx="minor">
            <a:schemeClr val="tx1"/>
          </a:fontRef>
        </p:style>
      </p:cxnSp>
      <p:cxnSp>
        <p:nvCxnSpPr>
          <p:cNvPr id="25" name="Gerader Verbinder 24"/>
          <p:cNvCxnSpPr>
            <a:endCxn id="4" idx="3"/>
          </p:cNvCxnSpPr>
          <p:nvPr/>
        </p:nvCxnSpPr>
        <p:spPr>
          <a:xfrm flipV="1">
            <a:off x="2615862" y="4227659"/>
            <a:ext cx="1058011" cy="1142748"/>
          </a:xfrm>
          <a:prstGeom prst="line">
            <a:avLst/>
          </a:prstGeom>
        </p:spPr>
        <p:style>
          <a:lnRef idx="1">
            <a:schemeClr val="dk1"/>
          </a:lnRef>
          <a:fillRef idx="0">
            <a:schemeClr val="dk1"/>
          </a:fillRef>
          <a:effectRef idx="0">
            <a:schemeClr val="dk1"/>
          </a:effectRef>
          <a:fontRef idx="minor">
            <a:schemeClr val="tx1"/>
          </a:fontRef>
        </p:style>
      </p:cxnSp>
      <p:cxnSp>
        <p:nvCxnSpPr>
          <p:cNvPr id="27" name="Gerader Verbinder 26"/>
          <p:cNvCxnSpPr>
            <a:stCxn id="4" idx="4"/>
          </p:cNvCxnSpPr>
          <p:nvPr/>
        </p:nvCxnSpPr>
        <p:spPr>
          <a:xfrm>
            <a:off x="5148072" y="4526280"/>
            <a:ext cx="0" cy="1272767"/>
          </a:xfrm>
          <a:prstGeom prst="line">
            <a:avLst/>
          </a:prstGeom>
        </p:spPr>
        <p:style>
          <a:lnRef idx="1">
            <a:schemeClr val="dk1"/>
          </a:lnRef>
          <a:fillRef idx="0">
            <a:schemeClr val="dk1"/>
          </a:fillRef>
          <a:effectRef idx="0">
            <a:schemeClr val="dk1"/>
          </a:effectRef>
          <a:fontRef idx="minor">
            <a:schemeClr val="tx1"/>
          </a:fontRef>
        </p:style>
      </p:cxnSp>
      <p:cxnSp>
        <p:nvCxnSpPr>
          <p:cNvPr id="29" name="Gerader Verbinder 28"/>
          <p:cNvCxnSpPr>
            <a:stCxn id="4" idx="5"/>
          </p:cNvCxnSpPr>
          <p:nvPr/>
        </p:nvCxnSpPr>
        <p:spPr>
          <a:xfrm>
            <a:off x="6622271" y="4227659"/>
            <a:ext cx="1086121" cy="1003331"/>
          </a:xfrm>
          <a:prstGeom prst="line">
            <a:avLst/>
          </a:prstGeom>
        </p:spPr>
        <p:style>
          <a:lnRef idx="1">
            <a:schemeClr val="dk1"/>
          </a:lnRef>
          <a:fillRef idx="0">
            <a:schemeClr val="dk1"/>
          </a:fillRef>
          <a:effectRef idx="0">
            <a:schemeClr val="dk1"/>
          </a:effectRef>
          <a:fontRef idx="minor">
            <a:schemeClr val="tx1"/>
          </a:fontRef>
        </p:style>
      </p:cxnSp>
      <p:cxnSp>
        <p:nvCxnSpPr>
          <p:cNvPr id="31" name="Gerader Verbinder 30"/>
          <p:cNvCxnSpPr>
            <a:endCxn id="4" idx="7"/>
          </p:cNvCxnSpPr>
          <p:nvPr/>
        </p:nvCxnSpPr>
        <p:spPr>
          <a:xfrm flipH="1">
            <a:off x="6622271" y="1590434"/>
            <a:ext cx="1058011" cy="1195355"/>
          </a:xfrm>
          <a:prstGeom prst="line">
            <a:avLst/>
          </a:prstGeom>
        </p:spPr>
        <p:style>
          <a:lnRef idx="1">
            <a:schemeClr val="dk1"/>
          </a:lnRef>
          <a:fillRef idx="0">
            <a:schemeClr val="dk1"/>
          </a:fillRef>
          <a:effectRef idx="0">
            <a:schemeClr val="dk1"/>
          </a:effectRef>
          <a:fontRef idx="minor">
            <a:schemeClr val="tx1"/>
          </a:fontRef>
        </p:style>
      </p:cxnSp>
      <p:cxnSp>
        <p:nvCxnSpPr>
          <p:cNvPr id="33" name="Gerader Verbinder 32"/>
          <p:cNvCxnSpPr>
            <a:stCxn id="4" idx="6"/>
          </p:cNvCxnSpPr>
          <p:nvPr/>
        </p:nvCxnSpPr>
        <p:spPr>
          <a:xfrm>
            <a:off x="7232904" y="3506724"/>
            <a:ext cx="936921" cy="3200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60866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u="sng" dirty="0">
                <a:solidFill>
                  <a:schemeClr val="tx1"/>
                </a:solidFill>
              </a:rPr>
              <a:t>Was ist der Muttertag?</a:t>
            </a:r>
          </a:p>
        </p:txBody>
      </p:sp>
      <p:sp>
        <p:nvSpPr>
          <p:cNvPr id="3" name="Inhaltsplatzhalter 2"/>
          <p:cNvSpPr>
            <a:spLocks noGrp="1"/>
          </p:cNvSpPr>
          <p:nvPr>
            <p:ph idx="1"/>
          </p:nvPr>
        </p:nvSpPr>
        <p:spPr>
          <a:xfrm>
            <a:off x="3969174" y="1895411"/>
            <a:ext cx="5439999" cy="4477957"/>
          </a:xfrm>
        </p:spPr>
        <p:txBody>
          <a:bodyPr>
            <a:normAutofit/>
          </a:bodyPr>
          <a:lstStyle/>
          <a:p>
            <a:pPr marL="0" indent="0">
              <a:buNone/>
            </a:pPr>
            <a:r>
              <a:rPr lang="de-DE" sz="2000" dirty="0"/>
              <a:t>D</a:t>
            </a:r>
            <a:r>
              <a:rPr lang="de-DE" sz="2100" dirty="0"/>
              <a:t>er Muttertag wird zu Ehren der Mütter gefeiert um die von ihnen verrichtete (Haus-) Arbeit, die sonst als selbstverständlich gilt, zu würdigen.</a:t>
            </a:r>
          </a:p>
          <a:p>
            <a:pPr marL="0" indent="0">
              <a:buNone/>
            </a:pPr>
            <a:r>
              <a:rPr lang="de-DE" sz="2100" dirty="0"/>
              <a:t>An diesem Tag kann die Mutter sich entspannen, während sich ihre Familie um den Haushalt kümmert. Außerdem wird die Mutter als Zeichen der Liebe und Dankbarkeit von ihren Kindern mit Kleinigkeiten beschenkt.</a:t>
            </a:r>
          </a:p>
          <a:p>
            <a:pPr marL="0" indent="0">
              <a:buNone/>
            </a:pPr>
            <a:r>
              <a:rPr lang="de-DE" sz="2100" dirty="0"/>
              <a:t>Der Muttertag wird in Deutschland am zweiten Sonntag im Mai gefeiert.</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1500459"/>
            <a:ext cx="2728020" cy="46625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638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u="sng" dirty="0">
                <a:solidFill>
                  <a:schemeClr val="tx1"/>
                </a:solidFill>
              </a:rPr>
              <a:t>Die Geschichte des Muttertages</a:t>
            </a:r>
          </a:p>
        </p:txBody>
      </p:sp>
      <p:sp>
        <p:nvSpPr>
          <p:cNvPr id="3" name="Inhaltsplatzhalter 2"/>
          <p:cNvSpPr>
            <a:spLocks noGrp="1"/>
          </p:cNvSpPr>
          <p:nvPr>
            <p:ph idx="1"/>
          </p:nvPr>
        </p:nvSpPr>
        <p:spPr>
          <a:xfrm>
            <a:off x="677334" y="1930401"/>
            <a:ext cx="4964514" cy="4379722"/>
          </a:xfrm>
        </p:spPr>
        <p:txBody>
          <a:bodyPr/>
          <a:lstStyle/>
          <a:p>
            <a:pPr marL="0" indent="0">
              <a:buNone/>
            </a:pPr>
            <a:r>
              <a:rPr lang="de-DE" dirty="0"/>
              <a:t>Sei</a:t>
            </a:r>
            <a:r>
              <a:rPr lang="de-DE" sz="2000" dirty="0"/>
              <a:t>nen Ursprung hat der Muttertag in den USA, wo dieser Tag durch die Frauenbewegung geprägt wurde. </a:t>
            </a:r>
          </a:p>
          <a:p>
            <a:pPr marL="0" indent="0">
              <a:buNone/>
            </a:pPr>
            <a:r>
              <a:rPr lang="de-DE" sz="2000" dirty="0"/>
              <a:t>Als Begründerin gilt Anna Maria </a:t>
            </a:r>
            <a:r>
              <a:rPr lang="de-DE" sz="2000" dirty="0" err="1"/>
              <a:t>Jevis</a:t>
            </a:r>
            <a:r>
              <a:rPr lang="de-DE" sz="2000" dirty="0"/>
              <a:t>, die am 12.5.1907 im Gedenken an ihre Mutter, die zwei Jahre zuvor verstorben war, 500 weiße Nelken vor einer Kirche an andere Mütter verschenkte.</a:t>
            </a:r>
          </a:p>
          <a:p>
            <a:pPr marL="0" indent="0">
              <a:buNone/>
            </a:pPr>
            <a:r>
              <a:rPr lang="de-DE" sz="2000" dirty="0"/>
              <a:t>Im darauf folgenden Jahr wurde am zweiten Maisonntag in derselben Kirche allen Müttern dieser Welt eine Andacht gewidmet</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1848" y="2743845"/>
            <a:ext cx="4133385" cy="2752834"/>
          </a:xfrm>
          <a:prstGeom prst="rect">
            <a:avLst/>
          </a:prstGeom>
          <a:effectLst>
            <a:softEdge rad="368300"/>
          </a:effectLst>
        </p:spPr>
      </p:pic>
    </p:spTree>
    <p:extLst>
      <p:ext uri="{BB962C8B-B14F-4D97-AF65-F5344CB8AC3E}">
        <p14:creationId xmlns:p14="http://schemas.microsoft.com/office/powerpoint/2010/main" val="2783129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u="sng" dirty="0">
                <a:solidFill>
                  <a:schemeClr val="tx1"/>
                </a:solidFill>
              </a:rPr>
              <a:t>Der Deutsche Muttertag</a:t>
            </a:r>
          </a:p>
        </p:txBody>
      </p:sp>
      <p:sp>
        <p:nvSpPr>
          <p:cNvPr id="3" name="Inhaltsplatzhalter 2"/>
          <p:cNvSpPr>
            <a:spLocks noGrp="1"/>
          </p:cNvSpPr>
          <p:nvPr>
            <p:ph idx="1"/>
          </p:nvPr>
        </p:nvSpPr>
        <p:spPr>
          <a:xfrm>
            <a:off x="4383925" y="2224597"/>
            <a:ext cx="5083386" cy="3880773"/>
          </a:xfrm>
        </p:spPr>
        <p:txBody>
          <a:bodyPr>
            <a:normAutofit/>
          </a:bodyPr>
          <a:lstStyle/>
          <a:p>
            <a:pPr marL="0" indent="0">
              <a:buNone/>
            </a:pPr>
            <a:r>
              <a:rPr lang="de-DE" sz="2000" dirty="0"/>
              <a:t>Der erste Muttertag in Deutschland wurde am 13. Mai 1923 gefeiert. Zehn Jahre später wurde er als öffentlicher Feiertag anerkannt.</a:t>
            </a:r>
          </a:p>
          <a:p>
            <a:pPr marL="0" indent="0">
              <a:buNone/>
            </a:pPr>
            <a:r>
              <a:rPr lang="de-DE" sz="2000" dirty="0"/>
              <a:t>Während des Nationalsozialismus wurde dieser Tag als „Gedenk- und Ehrentag der deutschen Mütter“ bezeichnet. Gerade Mütter mit mehreren Kindern wurden besonders gefeiert um den „deutschen“ Nachwuchs zu sichern.</a:t>
            </a:r>
          </a:p>
        </p:txBody>
      </p:sp>
      <p:pic>
        <p:nvPicPr>
          <p:cNvPr id="4" name="Grafik 3"/>
          <p:cNvPicPr>
            <a:picLocks noChangeAspect="1"/>
          </p:cNvPicPr>
          <p:nvPr/>
        </p:nvPicPr>
        <p:blipFill>
          <a:blip r:embed="rId2"/>
          <a:stretch>
            <a:fillRect/>
          </a:stretch>
        </p:blipFill>
        <p:spPr>
          <a:xfrm>
            <a:off x="476661" y="2487168"/>
            <a:ext cx="3907264" cy="2604108"/>
          </a:xfrm>
          <a:prstGeom prst="rect">
            <a:avLst/>
          </a:prstGeom>
        </p:spPr>
      </p:pic>
    </p:spTree>
    <p:extLst>
      <p:ext uri="{BB962C8B-B14F-4D97-AF65-F5344CB8AC3E}">
        <p14:creationId xmlns:p14="http://schemas.microsoft.com/office/powerpoint/2010/main" val="418201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u="sng" dirty="0">
                <a:solidFill>
                  <a:schemeClr val="tx1"/>
                </a:solidFill>
              </a:rPr>
              <a:t>Die Liebe einer Mutter</a:t>
            </a:r>
          </a:p>
        </p:txBody>
      </p:sp>
      <p:sp>
        <p:nvSpPr>
          <p:cNvPr id="3" name="Inhaltsplatzhalter 2"/>
          <p:cNvSpPr>
            <a:spLocks noGrp="1"/>
          </p:cNvSpPr>
          <p:nvPr>
            <p:ph idx="1"/>
          </p:nvPr>
        </p:nvSpPr>
        <p:spPr>
          <a:xfrm>
            <a:off x="677334" y="1746504"/>
            <a:ext cx="5065098" cy="4526279"/>
          </a:xfrm>
        </p:spPr>
        <p:txBody>
          <a:bodyPr>
            <a:normAutofit lnSpcReduction="10000"/>
          </a:bodyPr>
          <a:lstStyle/>
          <a:p>
            <a:pPr marL="0" indent="0">
              <a:buNone/>
            </a:pPr>
            <a:r>
              <a:rPr lang="de-DE" dirty="0"/>
              <a:t>Eine Mutter trägt ihr Kind 9 Monate in ihrem Bauch, 3-5 Jahre auf ihren Armen und ein Leben lang in ihrem Herzen.</a:t>
            </a:r>
          </a:p>
          <a:p>
            <a:pPr marL="0" indent="0">
              <a:buNone/>
            </a:pPr>
            <a:r>
              <a:rPr lang="de-DE" dirty="0"/>
              <a:t>Nicht nur dass sie ihr Kind unter sehr großen Schmerzen gebärt, sie kümmert sich jederzeit um ihr Kind und nimmt keine Rücksicht auf sich selbst. </a:t>
            </a:r>
          </a:p>
          <a:p>
            <a:pPr marL="0" indent="0">
              <a:buNone/>
            </a:pPr>
            <a:r>
              <a:rPr lang="de-DE" dirty="0"/>
              <a:t>Eine Mutter verbringt Tag und Nacht um für die Zukunft, Gesundheit, usw. ihrer Kinder zu beten.</a:t>
            </a:r>
          </a:p>
          <a:p>
            <a:pPr marL="0" indent="0">
              <a:buNone/>
            </a:pPr>
            <a:r>
              <a:rPr lang="de-DE" dirty="0"/>
              <a:t>Mutterliebe ist ein einzigartiges Gefühl, das mit keiner anderen Beziehung (außer die mit Allah) zu vergleichen ist. Heute zählt immer noch Opferbereitschaft, Leidenschaft und Geduld zu den wichtigsten Eigenschaften einer Mutter.</a:t>
            </a:r>
          </a:p>
        </p:txBody>
      </p:sp>
      <p:pic>
        <p:nvPicPr>
          <p:cNvPr id="4" name="Grafik 3"/>
          <p:cNvPicPr>
            <a:picLocks noChangeAspect="1"/>
          </p:cNvPicPr>
          <p:nvPr/>
        </p:nvPicPr>
        <p:blipFill>
          <a:blip r:embed="rId2"/>
          <a:stretch>
            <a:fillRect/>
          </a:stretch>
        </p:blipFill>
        <p:spPr>
          <a:xfrm>
            <a:off x="5742432" y="2527092"/>
            <a:ext cx="3887915" cy="2965102"/>
          </a:xfrm>
          <a:prstGeom prst="rect">
            <a:avLst/>
          </a:prstGeom>
        </p:spPr>
      </p:pic>
    </p:spTree>
    <p:extLst>
      <p:ext uri="{BB962C8B-B14F-4D97-AF65-F5344CB8AC3E}">
        <p14:creationId xmlns:p14="http://schemas.microsoft.com/office/powerpoint/2010/main" val="2880162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u="sng" dirty="0">
                <a:solidFill>
                  <a:schemeClr val="tx1"/>
                </a:solidFill>
              </a:rPr>
              <a:t>Was sagen die Lehren des Islams</a:t>
            </a:r>
          </a:p>
        </p:txBody>
      </p:sp>
      <p:sp>
        <p:nvSpPr>
          <p:cNvPr id="5" name="Inhaltsplatzhalter 4"/>
          <p:cNvSpPr>
            <a:spLocks noGrp="1"/>
          </p:cNvSpPr>
          <p:nvPr>
            <p:ph idx="1"/>
          </p:nvPr>
        </p:nvSpPr>
        <p:spPr>
          <a:xfrm>
            <a:off x="677334" y="1549401"/>
            <a:ext cx="9469966" cy="4927600"/>
          </a:xfrm>
        </p:spPr>
        <p:txBody>
          <a:bodyPr>
            <a:normAutofit/>
          </a:bodyPr>
          <a:lstStyle/>
          <a:p>
            <a:pPr marL="0" indent="0">
              <a:buNone/>
            </a:pPr>
            <a:r>
              <a:rPr lang="de-DE" dirty="0"/>
              <a:t>Nach den Lehren des Islam sind Mann und Frau spirituell gleichwertig vor Allah.</a:t>
            </a:r>
          </a:p>
          <a:p>
            <a:pPr marL="0" indent="0">
              <a:buNone/>
            </a:pPr>
            <a:r>
              <a:rPr lang="de-DE" dirty="0"/>
              <a:t>Der Mutter kommt im Islam ein sehr hoher Status zu, so dass es sogar heißt:</a:t>
            </a:r>
          </a:p>
          <a:p>
            <a:pPr marL="0" indent="0">
              <a:buNone/>
            </a:pPr>
            <a:endParaRPr lang="de-DE" dirty="0"/>
          </a:p>
          <a:p>
            <a:pPr marL="0" indent="0" algn="ctr">
              <a:buNone/>
            </a:pPr>
            <a:r>
              <a:rPr lang="de-DE" dirty="0"/>
              <a:t>„Das Paradies liegt unter den Füßen der Mutter“ </a:t>
            </a:r>
          </a:p>
          <a:p>
            <a:pPr marL="0" indent="0">
              <a:buNone/>
            </a:pPr>
            <a:endParaRPr lang="de-DE" dirty="0"/>
          </a:p>
          <a:p>
            <a:pPr marL="0" indent="0">
              <a:buNone/>
            </a:pPr>
            <a:r>
              <a:rPr lang="de-DE" dirty="0"/>
              <a:t>Der Heilige </a:t>
            </a:r>
            <a:r>
              <a:rPr lang="de-DE" dirty="0" err="1"/>
              <a:t>Quran</a:t>
            </a:r>
            <a:r>
              <a:rPr lang="de-DE" dirty="0"/>
              <a:t> ermahnt an mehreren Stellen die Muslime, dass sie sich um ihre Eltern kümmern sollen und speziell um die Mutter.</a:t>
            </a:r>
          </a:p>
          <a:p>
            <a:pPr marL="0" indent="0">
              <a:buNone/>
            </a:pPr>
            <a:endParaRPr lang="de-DE" dirty="0"/>
          </a:p>
          <a:p>
            <a:pPr marL="0" indent="0">
              <a:buNone/>
            </a:pPr>
            <a:r>
              <a:rPr lang="de-DE" dirty="0"/>
              <a:t>Allah sagt: </a:t>
            </a:r>
          </a:p>
          <a:p>
            <a:pPr marL="0" indent="0" algn="ctr">
              <a:buNone/>
            </a:pPr>
            <a:r>
              <a:rPr lang="de-DE" dirty="0"/>
              <a:t> Und Wir haben dem Menschen für seine Eltern ans Herz gelegt – seine Mutter trug ihn in Schwäche über Schwäche, und seine Entwöhnung erfordert zwei Jahre –: „Sei dankbar Mir und deinen Eltern. Zu Mir ist die Heimkehr“31:15</a:t>
            </a:r>
          </a:p>
          <a:p>
            <a:pPr marL="0" indent="0">
              <a:buNone/>
            </a:pPr>
            <a:r>
              <a:rPr lang="de-DE" dirty="0"/>
              <a:t> </a:t>
            </a:r>
          </a:p>
        </p:txBody>
      </p:sp>
    </p:spTree>
    <p:extLst>
      <p:ext uri="{BB962C8B-B14F-4D97-AF65-F5344CB8AC3E}">
        <p14:creationId xmlns:p14="http://schemas.microsoft.com/office/powerpoint/2010/main" val="3361691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77333" y="2465389"/>
            <a:ext cx="8596668" cy="3880773"/>
          </a:xfrm>
        </p:spPr>
        <p:txBody>
          <a:bodyPr>
            <a:normAutofit lnSpcReduction="10000"/>
          </a:bodyPr>
          <a:lstStyle/>
          <a:p>
            <a:pPr marL="0" indent="0">
              <a:buNone/>
            </a:pPr>
            <a:r>
              <a:rPr lang="de-DE" dirty="0"/>
              <a:t> Wir haben dem Menschen Güte gegen seine Eltern zur Pflicht gemacht. Seine Mutter trug ihn mit Schmerzen, und mit Schmerzen gebar sie ihn. Und ihn zu tragen und ihn zu entwöhnen erfordert dreißig Monate, bis dann, wenn er seine Vollkraft erlangt und vierzig Jahre erreicht hat, er spricht: „Mein Herr, sporne mich an, dankbar zu sein für Deine Gnade, die Du mir und meinen Eltern erwiesen hast, und Rechtes zu wirken, das Dir </a:t>
            </a:r>
            <a:r>
              <a:rPr lang="de-DE" dirty="0" err="1"/>
              <a:t>wohlgefallen</a:t>
            </a:r>
            <a:r>
              <a:rPr lang="de-DE" dirty="0"/>
              <a:t> mag. Und lass mir meine Nachkommenschaft rechtschaffen sein. Siehe, ich wende mich zu Dir; und ich bin einer der Gottergebenen.“46:16</a:t>
            </a:r>
          </a:p>
          <a:p>
            <a:pPr marL="0" indent="0">
              <a:buNone/>
            </a:pPr>
            <a:endParaRPr lang="de-DE" dirty="0"/>
          </a:p>
          <a:p>
            <a:pPr marL="0" indent="0">
              <a:buNone/>
            </a:pPr>
            <a:r>
              <a:rPr lang="de-DE" dirty="0"/>
              <a:t> Dein Herr hat geboten: «Verehret keinen denn Ihn, und (erweiset) Güte den Eltern. Wenn einer von ihnen oder beide bei dir ein hohes Alter erreichen, sage nie „Pfui!“ zu ihnen, und stoße sie nicht zurück, sondern sprich zu ihnen ein ehrerbietiges Wort. 17:24</a:t>
            </a:r>
          </a:p>
          <a:p>
            <a:endParaRPr lang="de-DE" dirty="0"/>
          </a:p>
        </p:txBody>
      </p:sp>
      <p:sp>
        <p:nvSpPr>
          <p:cNvPr id="4" name="AutoShape 6" descr="Bildergebnis für "/>
          <p:cNvSpPr>
            <a:spLocks noChangeAspect="1" noChangeArrowheads="1"/>
          </p:cNvSpPr>
          <p:nvPr/>
        </p:nvSpPr>
        <p:spPr bwMode="auto">
          <a:xfrm>
            <a:off x="2275923" y="4082980"/>
            <a:ext cx="2865920" cy="286592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067" y="494680"/>
            <a:ext cx="7315200" cy="17714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9814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77334" y="3379304"/>
            <a:ext cx="8596668" cy="2662058"/>
          </a:xfrm>
        </p:spPr>
        <p:txBody>
          <a:bodyPr/>
          <a:lstStyle/>
          <a:p>
            <a:pPr marL="0" indent="0" algn="ctr">
              <a:buNone/>
            </a:pPr>
            <a:endParaRPr lang="de-DE" dirty="0"/>
          </a:p>
          <a:p>
            <a:pPr marL="0" indent="0" algn="ctr">
              <a:buNone/>
            </a:pPr>
            <a:r>
              <a:rPr lang="de-DE" dirty="0"/>
              <a:t>Und neige gütig gegen sie den Fittich der Demut und sprich: „Mein Herr, erbarme Dich ihrer, so wie sie mich als Kleines betreuten.“» 17:25</a:t>
            </a:r>
          </a:p>
          <a:p>
            <a:pPr marL="0" indent="0">
              <a:buNone/>
            </a:pPr>
            <a:endParaRPr lang="de-DE" dirty="0"/>
          </a:p>
          <a:p>
            <a:pPr marL="0" indent="0">
              <a:buNone/>
            </a:pPr>
            <a:endParaRPr lang="de-DE" dirty="0"/>
          </a:p>
          <a:p>
            <a:pPr marL="0" indent="0">
              <a:buNone/>
            </a:pPr>
            <a:r>
              <a:rPr lang="de-DE" dirty="0"/>
              <a:t>Jedes Kind sollte immer dieses Gebet für seine Eltern aussprechen. Dies ist ein wunderschöner Weg um ihnen deine Liebe zu zeigen.</a:t>
            </a:r>
          </a:p>
        </p:txBody>
      </p:sp>
      <p:pic>
        <p:nvPicPr>
          <p:cNvPr id="2050" name="Picture 2" descr="Bildergebnis fü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164" y="1583288"/>
            <a:ext cx="6149008" cy="15917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extfeld 1"/>
          <p:cNvSpPr txBox="1"/>
          <p:nvPr/>
        </p:nvSpPr>
        <p:spPr>
          <a:xfrm>
            <a:off x="677334" y="437322"/>
            <a:ext cx="7671536" cy="646331"/>
          </a:xfrm>
          <a:prstGeom prst="rect">
            <a:avLst/>
          </a:prstGeom>
          <a:noFill/>
        </p:spPr>
        <p:txBody>
          <a:bodyPr wrap="square" rtlCol="0">
            <a:spAutoFit/>
          </a:bodyPr>
          <a:lstStyle/>
          <a:p>
            <a:pPr algn="ctr"/>
            <a:r>
              <a:rPr lang="de-DE" dirty="0"/>
              <a:t>Der Heilige </a:t>
            </a:r>
            <a:r>
              <a:rPr lang="de-DE" dirty="0" err="1"/>
              <a:t>Quran</a:t>
            </a:r>
            <a:r>
              <a:rPr lang="de-DE" dirty="0"/>
              <a:t> lehrt uns ein wunderschönes Gebet für unsere Eltern:</a:t>
            </a:r>
          </a:p>
          <a:p>
            <a:endParaRPr lang="de-DE" dirty="0"/>
          </a:p>
        </p:txBody>
      </p:sp>
    </p:spTree>
    <p:extLst>
      <p:ext uri="{BB962C8B-B14F-4D97-AF65-F5344CB8AC3E}">
        <p14:creationId xmlns:p14="http://schemas.microsoft.com/office/powerpoint/2010/main" val="3322853862"/>
      </p:ext>
    </p:extLst>
  </p:cSld>
  <p:clrMapOvr>
    <a:masterClrMapping/>
  </p:clrMapOvr>
</p:sld>
</file>

<file path=ppt/theme/theme1.xml><?xml version="1.0" encoding="utf-8"?>
<a:theme xmlns:a="http://schemas.openxmlformats.org/drawingml/2006/main" name="Facette">
  <a:themeElements>
    <a:clrScheme name="Benutzerdefiniert 6">
      <a:dk1>
        <a:srgbClr val="000000"/>
      </a:dk1>
      <a:lt1>
        <a:sysClr val="window" lastClr="FFFFFF"/>
      </a:lt1>
      <a:dk2>
        <a:srgbClr val="2C3C43"/>
      </a:dk2>
      <a:lt2>
        <a:srgbClr val="EBEBEB"/>
      </a:lt2>
      <a:accent1>
        <a:srgbClr val="F9B8C0"/>
      </a:accent1>
      <a:accent2>
        <a:srgbClr val="FBCFD6"/>
      </a:accent2>
      <a:accent3>
        <a:srgbClr val="FDE7EA"/>
      </a:accent3>
      <a:accent4>
        <a:srgbClr val="FBCFD6"/>
      </a:accent4>
      <a:accent5>
        <a:srgbClr val="F9B8C0"/>
      </a:accent5>
      <a:accent6>
        <a:srgbClr val="FAB2BC"/>
      </a:accent6>
      <a:hlink>
        <a:srgbClr val="FBCBD2"/>
      </a:hlink>
      <a:folHlink>
        <a:srgbClr val="F8B9CE"/>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0</TotalTime>
  <Words>723</Words>
  <Application>Microsoft Office PowerPoint</Application>
  <PresentationFormat>Breitbild</PresentationFormat>
  <Paragraphs>94</Paragraphs>
  <Slides>11</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11</vt:i4>
      </vt:variant>
    </vt:vector>
  </HeadingPairs>
  <TitlesOfParts>
    <vt:vector size="16" baseType="lpstr">
      <vt:lpstr>Arial</vt:lpstr>
      <vt:lpstr>Symbol</vt:lpstr>
      <vt:lpstr>Trebuchet MS</vt:lpstr>
      <vt:lpstr>Wingdings 3</vt:lpstr>
      <vt:lpstr>Facette</vt:lpstr>
      <vt:lpstr>Jeder Tag ein Muttertag</vt:lpstr>
      <vt:lpstr>PowerPoint-Präsentation</vt:lpstr>
      <vt:lpstr>Was ist der Muttertag?</vt:lpstr>
      <vt:lpstr>Die Geschichte des Muttertages</vt:lpstr>
      <vt:lpstr>Der Deutsche Muttertag</vt:lpstr>
      <vt:lpstr>Die Liebe einer Mutter</vt:lpstr>
      <vt:lpstr>Was sagen die Lehren des Islams</vt:lpstr>
      <vt:lpstr>PowerPoint-Präsentation</vt:lpstr>
      <vt:lpstr>PowerPoint-Präsentation</vt:lpstr>
      <vt:lpstr>Jeder Tag – ein Muttertag</vt:lpstr>
      <vt:lpstr>Lied für die Mutter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Muttertag</dc:title>
  <dc:creator>Atiq Ahmed Butt</dc:creator>
  <cp:lastModifiedBy>sharjeel Munawar Ahmed</cp:lastModifiedBy>
  <cp:revision>38</cp:revision>
  <dcterms:created xsi:type="dcterms:W3CDTF">2016-04-18T15:47:42Z</dcterms:created>
  <dcterms:modified xsi:type="dcterms:W3CDTF">2016-05-09T08:39:47Z</dcterms:modified>
</cp:coreProperties>
</file>